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72" r:id="rId4"/>
    <p:sldId id="275" r:id="rId5"/>
    <p:sldId id="277" r:id="rId6"/>
    <p:sldId id="276" r:id="rId7"/>
    <p:sldId id="278" r:id="rId8"/>
    <p:sldId id="300" r:id="rId9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66FF66"/>
    <a:srgbClr val="2B9330"/>
    <a:srgbClr val="CC3399"/>
    <a:srgbClr val="CC0000"/>
    <a:srgbClr val="FF6600"/>
    <a:srgbClr val="FF33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0733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F4A3E-DD87-4DC9-ACBB-BA92F6141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9B6A0-BF88-4B0D-B4AF-47D402DFA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604FE-3728-467B-AEEA-818045762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EB371-AF75-42AA-8622-530716534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8FF2E-398E-4462-903F-20FEE2B9A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CDE74-371E-4392-8E8F-C1E17B809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B2164-C83D-4146-A47D-34FC352BE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F3D8A-9604-49ED-88AA-FF842E1F3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0D41D-9752-401B-A18E-49FDD27A5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CA28-69C7-474B-A05A-EED870572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668E-0C0E-4746-82B6-FCE38FC2D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BD7CE-C181-44AB-A886-55BD87117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35534C-5D90-4546-A431-B2A233322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fos.ru/matemat/image/9258/image004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08050"/>
            <a:ext cx="9144000" cy="2016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smtClean="0">
                <a:latin typeface="Times New Roman" pitchFamily="18" charset="0"/>
              </a:rPr>
              <a:t>Решение простейших тригонометрических уравнений</a:t>
            </a:r>
            <a:endParaRPr lang="ru-RU" sz="480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742113"/>
            <a:ext cx="6400800" cy="11588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smtClean="0"/>
          </a:p>
        </p:txBody>
      </p:sp>
      <p:pic>
        <p:nvPicPr>
          <p:cNvPr id="2052" name="Picture 4" descr="http://www.fos.ru/matemat/image/9258/image004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68313" y="3716338"/>
            <a:ext cx="3887787" cy="294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142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Формулы нахождения корней тригонометрических уравнений</a:t>
            </a:r>
          </a:p>
        </p:txBody>
      </p:sp>
      <p:sp>
        <p:nvSpPr>
          <p:cNvPr id="1035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1954213" cy="3997325"/>
          </a:xfrm>
        </p:spPr>
        <p:txBody>
          <a:bodyPr/>
          <a:lstStyle/>
          <a:p>
            <a:pPr eaLnBrk="1" hangingPunct="1"/>
            <a:r>
              <a:rPr lang="en-US" smtClean="0"/>
              <a:t>sin t=a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cos t=a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tg t=a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ctg t=a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3132138" y="2133600"/>
            <a:ext cx="5554662" cy="3997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</a:t>
            </a:r>
            <a:r>
              <a:rPr lang="ru-RU" smtClean="0"/>
              <a:t> =</a:t>
            </a:r>
            <a:r>
              <a:rPr lang="en-US" smtClean="0"/>
              <a:t>(-1)ⁿarcsin a + ∏n, n – Z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 = ± arccos a + 2∏n, n – Z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 = arctg a + ∏n, n – Z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 = arcctg a + ∏n, n – Z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1028" name="Object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1029" name="Object 15"/>
          <p:cNvGraphicFramePr>
            <a:graphicFrameLocks noChangeAspect="1"/>
          </p:cNvGraphicFramePr>
          <p:nvPr/>
        </p:nvGraphicFramePr>
        <p:xfrm>
          <a:off x="4527550" y="3384550"/>
          <a:ext cx="88900" cy="88900"/>
        </p:xfrm>
        <a:graphic>
          <a:graphicData uri="http://schemas.openxmlformats.org/presentationml/2006/ole">
            <p:oleObj spid="_x0000_s1029" name="Формула" r:id="rId7" imgW="88560" imgH="88560" progId="Equation.3">
              <p:embed/>
            </p:oleObj>
          </a:graphicData>
        </a:graphic>
      </p:graphicFrame>
      <p:graphicFrame>
        <p:nvGraphicFramePr>
          <p:cNvPr id="1030" name="Object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0" name="Формула" r:id="rId8" imgW="114120" imgH="215640" progId="Equation.3">
              <p:embed/>
            </p:oleObj>
          </a:graphicData>
        </a:graphic>
      </p:graphicFrame>
      <p:graphicFrame>
        <p:nvGraphicFramePr>
          <p:cNvPr id="1031" name="Objec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1" name="Формула" r:id="rId9" imgW="114120" imgH="215640" progId="Equation.3">
              <p:embed/>
            </p:oleObj>
          </a:graphicData>
        </a:graphic>
      </p:graphicFrame>
      <p:graphicFrame>
        <p:nvGraphicFramePr>
          <p:cNvPr id="1032" name="Object 18"/>
          <p:cNvGraphicFramePr>
            <a:graphicFrameLocks noChangeAspect="1"/>
          </p:cNvGraphicFramePr>
          <p:nvPr/>
        </p:nvGraphicFramePr>
        <p:xfrm>
          <a:off x="4508500" y="3365500"/>
          <a:ext cx="127000" cy="127000"/>
        </p:xfrm>
        <a:graphic>
          <a:graphicData uri="http://schemas.openxmlformats.org/presentationml/2006/ole">
            <p:oleObj spid="_x0000_s1032" name="Формула" r:id="rId10" imgW="126720" imgH="126720" progId="Equation.3">
              <p:embed/>
            </p:oleObj>
          </a:graphicData>
        </a:graphic>
      </p:graphicFrame>
      <p:pic>
        <p:nvPicPr>
          <p:cNvPr id="15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1484238" flipH="1">
            <a:off x="455613" y="528638"/>
            <a:ext cx="611187" cy="601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2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Тригонометрические формулы</a:t>
            </a:r>
          </a:p>
        </p:txBody>
      </p:sp>
      <p:graphicFrame>
        <p:nvGraphicFramePr>
          <p:cNvPr id="2050" name="Object 39"/>
          <p:cNvGraphicFramePr>
            <a:graphicFrameLocks noChangeAspect="1"/>
          </p:cNvGraphicFramePr>
          <p:nvPr>
            <p:ph sz="half" idx="1"/>
          </p:nvPr>
        </p:nvGraphicFramePr>
        <p:xfrm>
          <a:off x="9029700" y="2586038"/>
          <a:ext cx="114300" cy="215900"/>
        </p:xfrm>
        <a:graphic>
          <a:graphicData uri="http://schemas.openxmlformats.org/presentationml/2006/ole">
            <p:oleObj spid="_x0000_s2050" name="Формула" r:id="rId4" imgW="114120" imgH="215640" progId="Equation.3">
              <p:embed/>
            </p:oleObj>
          </a:graphicData>
        </a:graphic>
      </p:graphicFrame>
      <p:sp>
        <p:nvSpPr>
          <p:cNvPr id="205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1600200"/>
            <a:ext cx="4186238" cy="4530725"/>
          </a:xfrm>
        </p:spPr>
        <p:txBody>
          <a:bodyPr/>
          <a:lstStyle/>
          <a:p>
            <a:pPr indent="-323850" algn="r"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               cos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+ sin²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=                      </a:t>
            </a:r>
            <a:r>
              <a:rPr lang="ru-RU" smtClean="0">
                <a:latin typeface="Times New Roman" pitchFamily="18" charset="0"/>
              </a:rPr>
              <a:t>	</a:t>
            </a:r>
            <a:r>
              <a:rPr lang="en-US" smtClean="0">
                <a:latin typeface="Times New Roman" pitchFamily="18" charset="0"/>
              </a:rPr>
              <a:t>cos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 sin²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indent="-323850" algn="r"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2sin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en-US" smtClean="0">
                <a:latin typeface="Times New Roman" pitchFamily="18" charset="0"/>
              </a:rPr>
              <a:t>cos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mtClean="0">
              <a:latin typeface="Times New Roman" pitchFamily="18" charset="0"/>
            </a:endParaRPr>
          </a:p>
          <a:p>
            <a:pPr indent="-323850" algn="r"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en-US" smtClean="0">
                <a:latin typeface="Times New Roman" pitchFamily="18" charset="0"/>
              </a:rPr>
              <a:t>cos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mtClean="0">
                <a:latin typeface="Times New Roman" pitchFamily="18" charset="0"/>
              </a:rPr>
              <a:t>cos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indent="-323850" algn="r"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en-US" smtClean="0">
                <a:latin typeface="Times New Roman" pitchFamily="18" charset="0"/>
              </a:rPr>
              <a:t>cos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mtClean="0">
                <a:latin typeface="Times New Roman" pitchFamily="18" charset="0"/>
              </a:rPr>
              <a:t>cos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  <a:p>
            <a:pPr indent="-323850" algn="r"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    cos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α </a:t>
            </a:r>
            <a:r>
              <a:rPr lang="en-US" smtClean="0">
                <a:latin typeface="Times New Roman" pitchFamily="18" charset="0"/>
              </a:rPr>
              <a:t>cos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sin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mtClean="0">
              <a:latin typeface="Times New Roman" pitchFamily="18" charset="0"/>
            </a:endParaRPr>
          </a:p>
          <a:p>
            <a:pPr indent="-323850"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	   cos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α </a:t>
            </a:r>
            <a:r>
              <a:rPr lang="en-US" smtClean="0">
                <a:latin typeface="Times New Roman" pitchFamily="18" charset="0"/>
              </a:rPr>
              <a:t>cos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- sin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sin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71" name="Rectangle 4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29200" y="1600200"/>
            <a:ext cx="4114800" cy="4530725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cos2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sin2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6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6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6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6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6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6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66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66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66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6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6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6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47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79500"/>
          </a:xfrm>
        </p:spPr>
        <p:txBody>
          <a:bodyPr/>
          <a:lstStyle/>
          <a:p>
            <a:pPr eaLnBrk="1" hangingPunct="1"/>
            <a:r>
              <a:rPr lang="ru-RU" smtClean="0"/>
              <a:t>Решите уравнения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979613" y="1628775"/>
            <a:ext cx="67183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i="1" smtClean="0">
                <a:latin typeface="Times New Roman" pitchFamily="18" charset="0"/>
              </a:rPr>
              <a:t>1.</a:t>
            </a:r>
            <a:r>
              <a:rPr lang="en-US" b="1" smtClean="0">
                <a:latin typeface="Times New Roman" pitchFamily="18" charset="0"/>
              </a:rPr>
              <a:t>    sin 4x cos 4x = 1/4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       2sin 4x cos 4x = 1/2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       sin 8x = 1/2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       8x = (-1)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ⁿ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/6 +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n  \·1/8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x = </a:t>
            </a:r>
            <a:r>
              <a:rPr lang="en-US" smtClean="0">
                <a:latin typeface="Times New Roman" pitchFamily="18" charset="0"/>
              </a:rPr>
              <a:t>(-1)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ⁿ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/48+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n/8,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-Z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mtClean="0">
              <a:latin typeface="Times New Roman" pitchFamily="18" charset="0"/>
            </a:endParaRPr>
          </a:p>
        </p:txBody>
      </p:sp>
      <p:pic>
        <p:nvPicPr>
          <p:cNvPr id="7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1214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95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dirty="0" smtClean="0"/>
              <a:t>2</a:t>
            </a:r>
            <a:r>
              <a:rPr lang="en-US" sz="3200" b="1" i="1" dirty="0" smtClean="0"/>
              <a:t>. </a:t>
            </a:r>
            <a:r>
              <a:rPr lang="en-US" sz="3200" b="1" dirty="0" smtClean="0"/>
              <a:t> </a:t>
            </a:r>
            <a:r>
              <a:rPr lang="en-US" sz="3200" b="1" dirty="0" smtClean="0"/>
              <a:t>(sin2x – 1/2)(cos</a:t>
            </a:r>
            <a:r>
              <a:rPr lang="en-US" sz="3200" b="1" dirty="0" smtClean="0">
                <a:cs typeface="Arial" charset="0"/>
              </a:rPr>
              <a:t>²x/2 – 1/2) = 0</a:t>
            </a:r>
            <a:endParaRPr lang="en-US" sz="3200" b="1" i="1" dirty="0" smtClean="0">
              <a:cs typeface="Arial" charset="0"/>
            </a:endParaRPr>
          </a:p>
        </p:txBody>
      </p:sp>
      <p:sp>
        <p:nvSpPr>
          <p:cNvPr id="50186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357158" y="1600200"/>
            <a:ext cx="4138642" cy="4530725"/>
          </a:xfrm>
        </p:spPr>
        <p:txBody>
          <a:bodyPr/>
          <a:lstStyle/>
          <a:p>
            <a:r>
              <a:rPr lang="en-US" dirty="0" smtClean="0"/>
              <a:t>sin2x – 1/2 = 0</a:t>
            </a:r>
            <a:endParaRPr lang="ru-RU" dirty="0" smtClean="0"/>
          </a:p>
          <a:p>
            <a:r>
              <a:rPr lang="en-US" dirty="0" smtClean="0"/>
              <a:t>sin2x = 1/2 </a:t>
            </a:r>
            <a:endParaRPr lang="ru-RU" dirty="0" smtClean="0"/>
          </a:p>
          <a:p>
            <a:r>
              <a:rPr lang="en-US" dirty="0" smtClean="0"/>
              <a:t>2x = (-1)ⁿ</a:t>
            </a:r>
            <a:r>
              <a:rPr lang="ru-RU" dirty="0" err="1" smtClean="0"/>
              <a:t>п</a:t>
            </a:r>
            <a:r>
              <a:rPr lang="en-US" dirty="0" smtClean="0"/>
              <a:t>/6 + </a:t>
            </a:r>
            <a:r>
              <a:rPr lang="ru-RU" dirty="0" err="1" smtClean="0"/>
              <a:t>п</a:t>
            </a:r>
            <a:r>
              <a:rPr lang="en-US" dirty="0" smtClean="0"/>
              <a:t>n</a:t>
            </a:r>
            <a:endParaRPr lang="ru-RU" dirty="0" smtClean="0"/>
          </a:p>
          <a:p>
            <a:r>
              <a:rPr lang="en-US" dirty="0" smtClean="0"/>
              <a:t>x = (-1)ⁿ</a:t>
            </a:r>
            <a:r>
              <a:rPr lang="ru-RU" dirty="0" err="1" smtClean="0"/>
              <a:t>п</a:t>
            </a:r>
            <a:r>
              <a:rPr lang="en-US" dirty="0" smtClean="0"/>
              <a:t>/12 + </a:t>
            </a:r>
            <a:r>
              <a:rPr lang="ru-RU" dirty="0" err="1" smtClean="0"/>
              <a:t>п</a:t>
            </a:r>
            <a:r>
              <a:rPr lang="en-US" dirty="0" smtClean="0"/>
              <a:t>n/2, </a:t>
            </a:r>
            <a:r>
              <a:rPr lang="en-US" dirty="0" err="1" smtClean="0"/>
              <a:t>n€Z</a:t>
            </a:r>
            <a:r>
              <a:rPr lang="en-US" dirty="0" smtClean="0"/>
              <a:t> 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50187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4572000" y="1628775"/>
            <a:ext cx="4214842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cos</a:t>
            </a:r>
            <a:r>
              <a:rPr lang="en-US" dirty="0" smtClean="0">
                <a:cs typeface="Arial" charset="0"/>
              </a:rPr>
              <a:t>²x/2 – 1/2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cos</a:t>
            </a:r>
            <a:r>
              <a:rPr lang="en-US" dirty="0" smtClean="0">
                <a:cs typeface="Arial" charset="0"/>
              </a:rPr>
              <a:t>²x/2 = 1/2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x/2 = ± </a:t>
            </a:r>
            <a:r>
              <a:rPr lang="en-US" dirty="0" err="1" smtClean="0">
                <a:cs typeface="Arial" charset="0"/>
              </a:rPr>
              <a:t>arccos</a:t>
            </a:r>
            <a:r>
              <a:rPr lang="en-US" dirty="0" smtClean="0">
                <a:cs typeface="Arial" charset="0"/>
              </a:rPr>
              <a:t> √1/2+ </a:t>
            </a:r>
            <a:r>
              <a:rPr lang="ru-RU" dirty="0" err="1" smtClean="0"/>
              <a:t>п</a:t>
            </a:r>
            <a:r>
              <a:rPr lang="en-US" dirty="0" smtClean="0"/>
              <a:t>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x = </a:t>
            </a:r>
            <a:r>
              <a:rPr lang="en-US" dirty="0" smtClean="0">
                <a:cs typeface="Arial" charset="0"/>
              </a:rPr>
              <a:t>± 2arccos √1/2+2</a:t>
            </a:r>
            <a:r>
              <a:rPr lang="ru-RU" dirty="0" err="1" smtClean="0"/>
              <a:t>п</a:t>
            </a:r>
            <a:r>
              <a:rPr lang="en-US" dirty="0" err="1" smtClean="0"/>
              <a:t>n,n€</a:t>
            </a:r>
            <a:r>
              <a:rPr lang="en-US" dirty="0" err="1" smtClean="0"/>
              <a:t>Z</a:t>
            </a:r>
            <a:endParaRPr lang="en-US" dirty="0" smtClean="0"/>
          </a:p>
        </p:txBody>
      </p:sp>
      <p:pic>
        <p:nvPicPr>
          <p:cNvPr id="10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0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0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0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0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0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0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0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0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0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0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0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0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0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0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0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0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0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0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00113" y="2205038"/>
            <a:ext cx="3595687" cy="3925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cos2x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2x =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/4 +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n/2, n-Z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30" name="Rectangle 26"/>
          <p:cNvSpPr>
            <a:spLocks noGrp="1" noChangeArrowheads="1"/>
          </p:cNvSpPr>
          <p:nvPr>
            <p:ph sz="half" idx="2"/>
          </p:nvPr>
        </p:nvSpPr>
        <p:spPr>
          <a:xfrm>
            <a:off x="4648200" y="2205038"/>
            <a:ext cx="4038600" cy="3925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2 cos2x – 1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cos2x = 1/2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2x = ±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/3 + 2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mtClean="0"/>
              <a:t>±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/6 +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n, n-Z</a:t>
            </a:r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1357313" y="214313"/>
            <a:ext cx="5953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  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 cos²2x</a:t>
            </a: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cos2x = 0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cos2x (2 cos2x – 1) = 0</a:t>
            </a: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7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7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7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7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7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7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7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7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7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7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7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7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571612"/>
            <a:ext cx="8715436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219" name="WordArt 13"/>
          <p:cNvSpPr>
            <a:spLocks noChangeArrowheads="1" noChangeShapeType="1" noTextEdit="1"/>
          </p:cNvSpPr>
          <p:nvPr/>
        </p:nvSpPr>
        <p:spPr bwMode="auto">
          <a:xfrm>
            <a:off x="468313" y="1125538"/>
            <a:ext cx="8424862" cy="2568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9050">
                  <a:solidFill>
                    <a:srgbClr val="FEFEFE"/>
                  </a:solidFill>
                  <a:round/>
                  <a:headEnd/>
                  <a:tailEnd/>
                </a:ln>
                <a:solidFill>
                  <a:srgbClr val="9BBB59"/>
                </a:solidFill>
                <a:effectLst>
                  <a:outerShdw dist="50800" dir="7500015" algn="tl" rotWithShape="0">
                    <a:srgbClr val="000000">
                      <a:alpha val="34998"/>
                    </a:srgbClr>
                  </a:outerShdw>
                </a:effectLst>
                <a:latin typeface="Arial"/>
                <a:cs typeface="Arial"/>
              </a:rPr>
              <a:t>практическая работа </a:t>
            </a:r>
          </a:p>
        </p:txBody>
      </p:sp>
      <p:pic>
        <p:nvPicPr>
          <p:cNvPr id="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8170863" y="385763"/>
            <a:ext cx="611187" cy="601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142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ru-RU" dirty="0" smtClean="0"/>
          </a:p>
          <a:p>
            <a:pPr algn="ctr" eaLnBrk="1" hangingPunct="1">
              <a:buNone/>
            </a:pPr>
            <a:r>
              <a:rPr lang="ru-RU" sz="4800" dirty="0" smtClean="0"/>
              <a:t>Из тренажера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800" dirty="0" smtClean="0"/>
              <a:t>1, 2, 3,4, 9, 17-</a:t>
            </a:r>
            <a:r>
              <a:rPr lang="ru-RU" dirty="0" smtClean="0"/>
              <a:t>обязательно</a:t>
            </a:r>
            <a:endParaRPr lang="en-US" sz="48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800" dirty="0" smtClean="0"/>
              <a:t>27, 28, 29, 30</a:t>
            </a:r>
            <a:r>
              <a:rPr lang="ru-RU" sz="4800" dirty="0" smtClean="0"/>
              <a:t>- </a:t>
            </a:r>
            <a:r>
              <a:rPr lang="ru-RU" dirty="0" smtClean="0"/>
              <a:t>по желанию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763713" y="549275"/>
            <a:ext cx="5903912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9050">
                  <a:solidFill>
                    <a:srgbClr val="FEFEFE"/>
                  </a:solidFill>
                  <a:round/>
                  <a:headEnd/>
                  <a:tailEnd/>
                </a:ln>
                <a:solidFill>
                  <a:srgbClr val="9BBB59"/>
                </a:solidFill>
                <a:effectLst>
                  <a:outerShdw dist="50800" dir="7500015" algn="tl" rotWithShape="0">
                    <a:srgbClr val="000000">
                      <a:alpha val="34998"/>
                    </a:srgbClr>
                  </a:outerShdw>
                </a:effectLst>
                <a:latin typeface="Arial"/>
                <a:cs typeface="Arial"/>
              </a:rPr>
              <a:t>Домашнее задание</a:t>
            </a:r>
          </a:p>
        </p:txBody>
      </p:sp>
      <p:pic>
        <p:nvPicPr>
          <p:cNvPr id="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8099425" y="314325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2586</TotalTime>
  <Words>308</Words>
  <Application>Microsoft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Формула</vt:lpstr>
      <vt:lpstr>Решение простейших тригонометрических уравнений</vt:lpstr>
      <vt:lpstr>Формулы нахождения корней тригонометрических уравнений</vt:lpstr>
      <vt:lpstr>Тригонометрические формулы</vt:lpstr>
      <vt:lpstr>Решите уравнения</vt:lpstr>
      <vt:lpstr>2.  (sin2x – 1/2)(cos²x/2 – 1/2) = 0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Alena</dc:creator>
  <cp:lastModifiedBy>Speed_XP</cp:lastModifiedBy>
  <cp:revision>333</cp:revision>
  <dcterms:created xsi:type="dcterms:W3CDTF">2006-11-10T09:18:34Z</dcterms:created>
  <dcterms:modified xsi:type="dcterms:W3CDTF">2013-07-01T04:11:25Z</dcterms:modified>
</cp:coreProperties>
</file>