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72" r:id="rId4"/>
    <p:sldId id="275" r:id="rId5"/>
    <p:sldId id="277" r:id="rId6"/>
    <p:sldId id="276" r:id="rId7"/>
    <p:sldId id="278" r:id="rId8"/>
    <p:sldId id="300" r:id="rId9"/>
  </p:sldIdLst>
  <p:sldSz cx="9144000" cy="6858000" type="screen4x3"/>
  <p:notesSz cx="6797675" cy="99266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66FF66"/>
    <a:srgbClr val="2B9330"/>
    <a:srgbClr val="CC3399"/>
    <a:srgbClr val="CC0000"/>
    <a:srgbClr val="FF6600"/>
    <a:srgbClr val="FF33CC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0733" autoAdjust="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F4A3E-DD87-4DC9-ACBB-BA92F6141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9B6A0-BF88-4B0D-B4AF-47D402DFA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604FE-3728-467B-AEEA-8180457624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EB371-AF75-42AA-8622-530716534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8FF2E-398E-4462-903F-20FEE2B9AA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CDE74-371E-4392-8E8F-C1E17B8093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B2164-C83D-4146-A47D-34FC352BE3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F3D8A-9604-49ED-88AA-FF842E1F36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0D41D-9752-401B-A18E-49FDD27A50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FCA28-69C7-474B-A05A-EED8705724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E668E-0C0E-4746-82B6-FCE38FC2D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BD7CE-C181-44AB-A886-55BD871170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135534C-5D90-4546-A431-B2A233322B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fos.ru/matemat/image/9258/image004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6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08050"/>
            <a:ext cx="9144000" cy="20161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b="1" smtClean="0">
                <a:latin typeface="Times New Roman" pitchFamily="18" charset="0"/>
              </a:rPr>
              <a:t>Решение простейших тригонометрических уравнений</a:t>
            </a:r>
            <a:endParaRPr lang="ru-RU" sz="480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742113"/>
            <a:ext cx="6400800" cy="11588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smtClean="0"/>
          </a:p>
        </p:txBody>
      </p:sp>
      <p:pic>
        <p:nvPicPr>
          <p:cNvPr id="2052" name="Picture 4" descr="http://www.fos.ru/matemat/image/9258/image004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68313" y="3716338"/>
            <a:ext cx="3887787" cy="294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8715436" cy="1428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Формулы нахождения корней тригонометрических уравнений</a:t>
            </a:r>
          </a:p>
        </p:txBody>
      </p:sp>
      <p:sp>
        <p:nvSpPr>
          <p:cNvPr id="1035" name="Rectangle 10"/>
          <p:cNvSpPr>
            <a:spLocks noGrp="1" noChangeArrowheads="1"/>
          </p:cNvSpPr>
          <p:nvPr>
            <p:ph sz="half" idx="1"/>
          </p:nvPr>
        </p:nvSpPr>
        <p:spPr>
          <a:xfrm>
            <a:off x="457200" y="2133600"/>
            <a:ext cx="1954213" cy="3997325"/>
          </a:xfrm>
        </p:spPr>
        <p:txBody>
          <a:bodyPr/>
          <a:lstStyle/>
          <a:p>
            <a:pPr eaLnBrk="1" hangingPunct="1"/>
            <a:r>
              <a:rPr lang="en-US" smtClean="0"/>
              <a:t>sin t=a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cos t=a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tg t=a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ctg t=a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sz="half" idx="2"/>
          </p:nvPr>
        </p:nvSpPr>
        <p:spPr>
          <a:xfrm>
            <a:off x="3132138" y="2133600"/>
            <a:ext cx="5554662" cy="39973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t</a:t>
            </a:r>
            <a:r>
              <a:rPr lang="ru-RU" smtClean="0"/>
              <a:t> =</a:t>
            </a:r>
            <a:r>
              <a:rPr lang="en-US" smtClean="0"/>
              <a:t>(-1)ⁿarcsin a + ∏n, n – Z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t = ± arccos a + 2∏n, n – Z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t = arctg a + ∏n, n – Z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t = arcctg a + ∏n, n – Z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graphicFrame>
        <p:nvGraphicFramePr>
          <p:cNvPr id="1026" name="Object 1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Формула" r:id="rId4" imgW="114120" imgH="215640" progId="Equation.3">
              <p:embed/>
            </p:oleObj>
          </a:graphicData>
        </a:graphic>
      </p:graphicFrame>
      <p:graphicFrame>
        <p:nvGraphicFramePr>
          <p:cNvPr id="1027" name="Object 1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7" name="Формула" r:id="rId5" imgW="114120" imgH="215640" progId="Equation.3">
              <p:embed/>
            </p:oleObj>
          </a:graphicData>
        </a:graphic>
      </p:graphicFrame>
      <p:graphicFrame>
        <p:nvGraphicFramePr>
          <p:cNvPr id="1028" name="Object 1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8" name="Формула" r:id="rId6" imgW="114120" imgH="215640" progId="Equation.3">
              <p:embed/>
            </p:oleObj>
          </a:graphicData>
        </a:graphic>
      </p:graphicFrame>
      <p:graphicFrame>
        <p:nvGraphicFramePr>
          <p:cNvPr id="1029" name="Object 15"/>
          <p:cNvGraphicFramePr>
            <a:graphicFrameLocks noChangeAspect="1"/>
          </p:cNvGraphicFramePr>
          <p:nvPr/>
        </p:nvGraphicFramePr>
        <p:xfrm>
          <a:off x="4527550" y="3384550"/>
          <a:ext cx="88900" cy="88900"/>
        </p:xfrm>
        <a:graphic>
          <a:graphicData uri="http://schemas.openxmlformats.org/presentationml/2006/ole">
            <p:oleObj spid="_x0000_s1029" name="Формула" r:id="rId7" imgW="88560" imgH="88560" progId="Equation.3">
              <p:embed/>
            </p:oleObj>
          </a:graphicData>
        </a:graphic>
      </p:graphicFrame>
      <p:graphicFrame>
        <p:nvGraphicFramePr>
          <p:cNvPr id="1030" name="Object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30" name="Формула" r:id="rId8" imgW="114120" imgH="215640" progId="Equation.3">
              <p:embed/>
            </p:oleObj>
          </a:graphicData>
        </a:graphic>
      </p:graphicFrame>
      <p:graphicFrame>
        <p:nvGraphicFramePr>
          <p:cNvPr id="1031" name="Object 1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31" name="Формула" r:id="rId9" imgW="114120" imgH="215640" progId="Equation.3">
              <p:embed/>
            </p:oleObj>
          </a:graphicData>
        </a:graphic>
      </p:graphicFrame>
      <p:graphicFrame>
        <p:nvGraphicFramePr>
          <p:cNvPr id="1032" name="Object 18"/>
          <p:cNvGraphicFramePr>
            <a:graphicFrameLocks noChangeAspect="1"/>
          </p:cNvGraphicFramePr>
          <p:nvPr/>
        </p:nvGraphicFramePr>
        <p:xfrm>
          <a:off x="4508500" y="3365500"/>
          <a:ext cx="127000" cy="127000"/>
        </p:xfrm>
        <a:graphic>
          <a:graphicData uri="http://schemas.openxmlformats.org/presentationml/2006/ole">
            <p:oleObj spid="_x0000_s1032" name="Формула" r:id="rId10" imgW="126720" imgH="126720" progId="Equation.3">
              <p:embed/>
            </p:oleObj>
          </a:graphicData>
        </a:graphic>
      </p:graphicFrame>
      <p:pic>
        <p:nvPicPr>
          <p:cNvPr id="15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rot="1484238" flipH="1">
            <a:off x="455613" y="528638"/>
            <a:ext cx="611187" cy="6016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8715436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52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Тригонометрические формулы</a:t>
            </a:r>
          </a:p>
        </p:txBody>
      </p:sp>
      <p:graphicFrame>
        <p:nvGraphicFramePr>
          <p:cNvPr id="2050" name="Object 39"/>
          <p:cNvGraphicFramePr>
            <a:graphicFrameLocks noChangeAspect="1"/>
          </p:cNvGraphicFramePr>
          <p:nvPr>
            <p:ph sz="half" idx="1"/>
          </p:nvPr>
        </p:nvGraphicFramePr>
        <p:xfrm>
          <a:off x="9029700" y="2586038"/>
          <a:ext cx="114300" cy="215900"/>
        </p:xfrm>
        <a:graphic>
          <a:graphicData uri="http://schemas.openxmlformats.org/presentationml/2006/ole">
            <p:oleObj spid="_x0000_s2050" name="Формула" r:id="rId4" imgW="114120" imgH="215640" progId="Equation.3">
              <p:embed/>
            </p:oleObj>
          </a:graphicData>
        </a:graphic>
      </p:graphicFrame>
      <p:sp>
        <p:nvSpPr>
          <p:cNvPr id="2053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57200" y="1600200"/>
            <a:ext cx="4186238" cy="4530725"/>
          </a:xfrm>
        </p:spPr>
        <p:txBody>
          <a:bodyPr/>
          <a:lstStyle/>
          <a:p>
            <a:pPr indent="-323850" algn="r"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</a:rPr>
              <a:t>               cos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+ sin²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=                      </a:t>
            </a:r>
            <a:r>
              <a:rPr lang="ru-RU" smtClean="0">
                <a:latin typeface="Times New Roman" pitchFamily="18" charset="0"/>
              </a:rPr>
              <a:t>	</a:t>
            </a:r>
            <a:r>
              <a:rPr lang="en-US" smtClean="0">
                <a:latin typeface="Times New Roman" pitchFamily="18" charset="0"/>
              </a:rPr>
              <a:t>cos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- sin²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indent="-323850" algn="r"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2sin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US" smtClean="0">
                <a:latin typeface="Times New Roman" pitchFamily="18" charset="0"/>
              </a:rPr>
              <a:t>cos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mtClean="0">
              <a:latin typeface="Times New Roman" pitchFamily="18" charset="0"/>
            </a:endParaRPr>
          </a:p>
          <a:p>
            <a:pPr indent="-323850" algn="r"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US" smtClean="0">
                <a:latin typeface="Times New Roman" pitchFamily="18" charset="0"/>
              </a:rPr>
              <a:t>cos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mtClean="0">
                <a:latin typeface="Times New Roman" pitchFamily="18" charset="0"/>
              </a:rPr>
              <a:t>cos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sin 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indent="-323850" algn="r"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US" smtClean="0">
                <a:latin typeface="Times New Roman" pitchFamily="18" charset="0"/>
              </a:rPr>
              <a:t>cos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mtClean="0">
                <a:latin typeface="Times New Roman" pitchFamily="18" charset="0"/>
              </a:rPr>
              <a:t>cos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sin 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  <a:p>
            <a:pPr indent="-323850" algn="r"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</a:rPr>
              <a:t>    cos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α </a:t>
            </a:r>
            <a:r>
              <a:rPr lang="en-US" smtClean="0">
                <a:latin typeface="Times New Roman" pitchFamily="18" charset="0"/>
              </a:rPr>
              <a:t>cos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sin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sin 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mtClean="0">
              <a:latin typeface="Times New Roman" pitchFamily="18" charset="0"/>
            </a:endParaRPr>
          </a:p>
          <a:p>
            <a:pPr indent="-323850"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</a:rPr>
              <a:t>	   cos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α </a:t>
            </a:r>
            <a:r>
              <a:rPr lang="en-US" smtClean="0">
                <a:latin typeface="Times New Roman" pitchFamily="18" charset="0"/>
              </a:rPr>
              <a:t>cos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- sin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sin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71" name="Rectangle 4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29200" y="1600200"/>
            <a:ext cx="4114800" cy="4530725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cos2</a:t>
            </a:r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sin2</a:t>
            </a:r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 β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cos(</a:t>
            </a:r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cos(</a:t>
            </a:r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80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484238" flipH="1">
            <a:off x="463550" y="215900"/>
            <a:ext cx="611188" cy="60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6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6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6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66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66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66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6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6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6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66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66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66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66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66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66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66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66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66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8715436" cy="2071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147" name="Rectangle 1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79500"/>
          </a:xfrm>
        </p:spPr>
        <p:txBody>
          <a:bodyPr/>
          <a:lstStyle/>
          <a:p>
            <a:pPr eaLnBrk="1" hangingPunct="1"/>
            <a:r>
              <a:rPr lang="ru-RU" smtClean="0"/>
              <a:t>Решите уравнения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979613" y="1628775"/>
            <a:ext cx="67183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i="1" smtClean="0">
                <a:latin typeface="Times New Roman" pitchFamily="18" charset="0"/>
              </a:rPr>
              <a:t>1.</a:t>
            </a:r>
            <a:r>
              <a:rPr lang="en-US" b="1" smtClean="0">
                <a:latin typeface="Times New Roman" pitchFamily="18" charset="0"/>
              </a:rPr>
              <a:t>    sin 4x cos 4x = 1/4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</a:rPr>
              <a:t>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</a:rPr>
              <a:t>       2sin 4x cos 4x = 1/2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</a:rPr>
              <a:t>       sin 8x = 1/2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</a:rPr>
              <a:t>       8x = (-1)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ⁿ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/6 +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  \·1/8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x = </a:t>
            </a:r>
            <a:r>
              <a:rPr lang="en-US" smtClean="0">
                <a:latin typeface="Times New Roman" pitchFamily="18" charset="0"/>
              </a:rPr>
              <a:t>(-1)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ⁿ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/48+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n/8,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-Z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mtClean="0">
              <a:latin typeface="Times New Roman" pitchFamily="18" charset="0"/>
            </a:endParaRPr>
          </a:p>
        </p:txBody>
      </p:sp>
      <p:pic>
        <p:nvPicPr>
          <p:cNvPr id="7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84238" flipH="1">
            <a:off x="463550" y="215900"/>
            <a:ext cx="611188" cy="60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8715436" cy="12144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195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i="1" dirty="0" smtClean="0"/>
              <a:t>2</a:t>
            </a:r>
            <a:r>
              <a:rPr lang="en-US" sz="3200" b="1" i="1" dirty="0" smtClean="0"/>
              <a:t>. </a:t>
            </a:r>
            <a:r>
              <a:rPr lang="en-US" sz="3200" b="1" dirty="0" smtClean="0"/>
              <a:t> </a:t>
            </a:r>
            <a:r>
              <a:rPr lang="en-US" sz="3200" b="1" dirty="0" smtClean="0"/>
              <a:t>(sin2x – 1/2)(cos</a:t>
            </a:r>
            <a:r>
              <a:rPr lang="en-US" sz="3200" b="1" dirty="0" smtClean="0">
                <a:cs typeface="Arial" charset="0"/>
              </a:rPr>
              <a:t>²x/2 – 1/2) = 0</a:t>
            </a:r>
            <a:endParaRPr lang="en-US" sz="3200" b="1" i="1" dirty="0" smtClean="0">
              <a:cs typeface="Arial" charset="0"/>
            </a:endParaRPr>
          </a:p>
        </p:txBody>
      </p:sp>
      <p:sp>
        <p:nvSpPr>
          <p:cNvPr id="50186" name="Rectangle 10"/>
          <p:cNvSpPr>
            <a:spLocks noGrp="1" noChangeArrowheads="1"/>
          </p:cNvSpPr>
          <p:nvPr>
            <p:ph sz="half" idx="1"/>
          </p:nvPr>
        </p:nvSpPr>
        <p:spPr>
          <a:xfrm>
            <a:off x="357158" y="1600200"/>
            <a:ext cx="4138642" cy="4530725"/>
          </a:xfrm>
        </p:spPr>
        <p:txBody>
          <a:bodyPr/>
          <a:lstStyle/>
          <a:p>
            <a:r>
              <a:rPr lang="en-US" dirty="0" smtClean="0"/>
              <a:t>sin2x – 1/2 = 0</a:t>
            </a:r>
            <a:endParaRPr lang="ru-RU" dirty="0" smtClean="0"/>
          </a:p>
          <a:p>
            <a:r>
              <a:rPr lang="en-US" dirty="0" smtClean="0"/>
              <a:t>sin2x = 1/2 </a:t>
            </a:r>
            <a:endParaRPr lang="ru-RU" dirty="0" smtClean="0"/>
          </a:p>
          <a:p>
            <a:r>
              <a:rPr lang="en-US" dirty="0" smtClean="0"/>
              <a:t>2x = (-1)ⁿ</a:t>
            </a:r>
            <a:r>
              <a:rPr lang="ru-RU" dirty="0" err="1" smtClean="0"/>
              <a:t>п</a:t>
            </a:r>
            <a:r>
              <a:rPr lang="en-US" dirty="0" smtClean="0"/>
              <a:t>/6 + </a:t>
            </a:r>
            <a:r>
              <a:rPr lang="ru-RU" dirty="0" err="1" smtClean="0"/>
              <a:t>п</a:t>
            </a:r>
            <a:r>
              <a:rPr lang="en-US" dirty="0" smtClean="0"/>
              <a:t>n</a:t>
            </a:r>
            <a:endParaRPr lang="ru-RU" dirty="0" smtClean="0"/>
          </a:p>
          <a:p>
            <a:r>
              <a:rPr lang="en-US" dirty="0" smtClean="0"/>
              <a:t>x = (-1)ⁿ</a:t>
            </a:r>
            <a:r>
              <a:rPr lang="ru-RU" dirty="0" err="1" smtClean="0"/>
              <a:t>п</a:t>
            </a:r>
            <a:r>
              <a:rPr lang="en-US" dirty="0" smtClean="0"/>
              <a:t>/12 + </a:t>
            </a:r>
            <a:r>
              <a:rPr lang="ru-RU" dirty="0" err="1" smtClean="0"/>
              <a:t>п</a:t>
            </a:r>
            <a:r>
              <a:rPr lang="en-US" dirty="0" smtClean="0"/>
              <a:t>n/2, </a:t>
            </a:r>
            <a:r>
              <a:rPr lang="en-US" dirty="0" err="1" smtClean="0"/>
              <a:t>n€Z</a:t>
            </a:r>
            <a:r>
              <a:rPr lang="en-US" dirty="0" smtClean="0"/>
              <a:t> </a:t>
            </a:r>
            <a:endParaRPr lang="ru-RU" dirty="0" smtClean="0"/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</p:txBody>
      </p:sp>
      <p:sp>
        <p:nvSpPr>
          <p:cNvPr id="50187" name="Rectangle 11"/>
          <p:cNvSpPr>
            <a:spLocks noGrp="1" noChangeArrowheads="1"/>
          </p:cNvSpPr>
          <p:nvPr>
            <p:ph sz="half" idx="2"/>
          </p:nvPr>
        </p:nvSpPr>
        <p:spPr>
          <a:xfrm>
            <a:off x="4572000" y="1628775"/>
            <a:ext cx="4214842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cos</a:t>
            </a:r>
            <a:r>
              <a:rPr lang="en-US" dirty="0" smtClean="0">
                <a:cs typeface="Arial" charset="0"/>
              </a:rPr>
              <a:t>²x/2 – 1/2 = 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cos</a:t>
            </a:r>
            <a:r>
              <a:rPr lang="en-US" dirty="0" smtClean="0">
                <a:cs typeface="Arial" charset="0"/>
              </a:rPr>
              <a:t>²x/2 = 1/2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x/2 = ± </a:t>
            </a:r>
            <a:r>
              <a:rPr lang="en-US" dirty="0" err="1" smtClean="0">
                <a:cs typeface="Arial" charset="0"/>
              </a:rPr>
              <a:t>arccos</a:t>
            </a:r>
            <a:r>
              <a:rPr lang="en-US" dirty="0" smtClean="0">
                <a:cs typeface="Arial" charset="0"/>
              </a:rPr>
              <a:t> √1/2+ </a:t>
            </a:r>
            <a:r>
              <a:rPr lang="ru-RU" dirty="0" err="1" smtClean="0"/>
              <a:t>п</a:t>
            </a:r>
            <a:r>
              <a:rPr lang="en-US" dirty="0" smtClean="0"/>
              <a:t>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x = </a:t>
            </a:r>
            <a:r>
              <a:rPr lang="en-US" dirty="0" smtClean="0">
                <a:cs typeface="Arial" charset="0"/>
              </a:rPr>
              <a:t>± 2arccos √1/2+2</a:t>
            </a:r>
            <a:r>
              <a:rPr lang="ru-RU" dirty="0" err="1" smtClean="0"/>
              <a:t>п</a:t>
            </a:r>
            <a:r>
              <a:rPr lang="en-US" dirty="0" err="1" smtClean="0"/>
              <a:t>n,n€</a:t>
            </a:r>
            <a:r>
              <a:rPr lang="en-US" dirty="0" err="1" smtClean="0"/>
              <a:t>Z</a:t>
            </a:r>
            <a:endParaRPr lang="en-US" dirty="0" smtClean="0"/>
          </a:p>
        </p:txBody>
      </p:sp>
      <p:pic>
        <p:nvPicPr>
          <p:cNvPr id="10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84238" flipH="1">
            <a:off x="463550" y="215900"/>
            <a:ext cx="611188" cy="60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0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0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0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0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0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0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0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0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0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0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0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0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0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0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0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0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0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0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50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50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50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50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50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50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8715436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71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00113" y="2205038"/>
            <a:ext cx="3595687" cy="39258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cos2x = 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2x =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/2 +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=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/4 +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n/2, n-Z 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320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sz="320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30" name="Rectangle 26"/>
          <p:cNvSpPr>
            <a:spLocks noGrp="1" noChangeArrowheads="1"/>
          </p:cNvSpPr>
          <p:nvPr>
            <p:ph sz="half" idx="2"/>
          </p:nvPr>
        </p:nvSpPr>
        <p:spPr>
          <a:xfrm>
            <a:off x="4648200" y="2205038"/>
            <a:ext cx="4038600" cy="39258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2 cos2x – 1 = 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cos2x = 1/2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2x = ±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/3 + 2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n-US" smtClean="0"/>
              <a:t>±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/6 +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n, n-Z</a:t>
            </a:r>
          </a:p>
        </p:txBody>
      </p:sp>
      <p:sp>
        <p:nvSpPr>
          <p:cNvPr id="47131" name="Rectangle 27"/>
          <p:cNvSpPr>
            <a:spLocks noChangeArrowheads="1"/>
          </p:cNvSpPr>
          <p:nvPr/>
        </p:nvSpPr>
        <p:spPr bwMode="auto">
          <a:xfrm>
            <a:off x="1357313" y="214313"/>
            <a:ext cx="5953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     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 cos²2x</a:t>
            </a:r>
            <a:r>
              <a:rPr lang="en-US" sz="28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cos2x = 0</a:t>
            </a:r>
          </a:p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cos2x (2 cos2x – 1) = 0</a:t>
            </a:r>
            <a:endParaRPr lang="ru-RU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8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84238" flipH="1">
            <a:off x="463550" y="215900"/>
            <a:ext cx="611188" cy="60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7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7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7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7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7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7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7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7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7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7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7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7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571612"/>
            <a:ext cx="8715436" cy="2428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219" name="WordArt 13"/>
          <p:cNvSpPr>
            <a:spLocks noChangeArrowheads="1" noChangeShapeType="1" noTextEdit="1"/>
          </p:cNvSpPr>
          <p:nvPr/>
        </p:nvSpPr>
        <p:spPr bwMode="auto">
          <a:xfrm>
            <a:off x="468313" y="1125538"/>
            <a:ext cx="8424862" cy="2568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>
                <a:ln w="19050">
                  <a:solidFill>
                    <a:srgbClr val="FEFEFE"/>
                  </a:solidFill>
                  <a:round/>
                  <a:headEnd/>
                  <a:tailEnd/>
                </a:ln>
                <a:solidFill>
                  <a:srgbClr val="9BBB59"/>
                </a:solidFill>
                <a:effectLst>
                  <a:outerShdw dist="50800" dir="7500015" algn="tl" rotWithShape="0">
                    <a:srgbClr val="000000">
                      <a:alpha val="34998"/>
                    </a:srgbClr>
                  </a:outerShdw>
                </a:effectLst>
                <a:latin typeface="Arial"/>
                <a:cs typeface="Arial"/>
              </a:rPr>
              <a:t>практическая работа </a:t>
            </a:r>
          </a:p>
        </p:txBody>
      </p:sp>
      <p:pic>
        <p:nvPicPr>
          <p:cNvPr id="6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84238" flipH="1">
            <a:off x="8170863" y="385763"/>
            <a:ext cx="611187" cy="6016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8715436" cy="1428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ru-RU" dirty="0" smtClean="0"/>
          </a:p>
          <a:p>
            <a:pPr algn="ctr" eaLnBrk="1" hangingPunct="1">
              <a:buNone/>
            </a:pPr>
            <a:r>
              <a:rPr lang="ru-RU" sz="4800" dirty="0" smtClean="0"/>
              <a:t>Из тренажера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800" dirty="0" smtClean="0"/>
              <a:t>1, 2, 3,4, 9, 17-</a:t>
            </a:r>
            <a:r>
              <a:rPr lang="ru-RU" dirty="0" smtClean="0"/>
              <a:t>обязательно</a:t>
            </a:r>
            <a:endParaRPr lang="en-US" sz="48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800" dirty="0" smtClean="0"/>
              <a:t>27, 28, 29, 30</a:t>
            </a:r>
            <a:r>
              <a:rPr lang="ru-RU" sz="4800" dirty="0" smtClean="0"/>
              <a:t>- </a:t>
            </a:r>
            <a:r>
              <a:rPr lang="ru-RU" dirty="0" smtClean="0"/>
              <a:t>по желанию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1763713" y="549275"/>
            <a:ext cx="5903912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>
                <a:ln w="19050">
                  <a:solidFill>
                    <a:srgbClr val="FEFEFE"/>
                  </a:solidFill>
                  <a:round/>
                  <a:headEnd/>
                  <a:tailEnd/>
                </a:ln>
                <a:solidFill>
                  <a:srgbClr val="9BBB59"/>
                </a:solidFill>
                <a:effectLst>
                  <a:outerShdw dist="50800" dir="7500015" algn="tl" rotWithShape="0">
                    <a:srgbClr val="000000">
                      <a:alpha val="34998"/>
                    </a:srgbClr>
                  </a:outerShdw>
                </a:effectLst>
                <a:latin typeface="Arial"/>
                <a:cs typeface="Arial"/>
              </a:rPr>
              <a:t>Домашнее задание</a:t>
            </a:r>
          </a:p>
        </p:txBody>
      </p:sp>
      <p:pic>
        <p:nvPicPr>
          <p:cNvPr id="6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84238" flipH="1">
            <a:off x="8099425" y="314325"/>
            <a:ext cx="611188" cy="60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2586</TotalTime>
  <Words>308</Words>
  <Application>Microsoft PowerPoint</Application>
  <PresentationFormat>Экран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Формула</vt:lpstr>
      <vt:lpstr>Решение простейших тригонометрических уравнений</vt:lpstr>
      <vt:lpstr>Формулы нахождения корней тригонометрических уравнений</vt:lpstr>
      <vt:lpstr>Тригонометрические формулы</vt:lpstr>
      <vt:lpstr>Решите уравнения</vt:lpstr>
      <vt:lpstr>2.  (sin2x – 1/2)(cos²x/2 – 1/2) = 0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Alena</dc:creator>
  <cp:lastModifiedBy>Speed_XP</cp:lastModifiedBy>
  <cp:revision>333</cp:revision>
  <dcterms:created xsi:type="dcterms:W3CDTF">2006-11-10T09:18:34Z</dcterms:created>
  <dcterms:modified xsi:type="dcterms:W3CDTF">2013-07-01T04:11:25Z</dcterms:modified>
</cp:coreProperties>
</file>